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4"/>
  </p:sldMasterIdLst>
  <p:handoutMasterIdLst>
    <p:handoutMasterId r:id="rId19"/>
  </p:handoutMasterIdLst>
  <p:sldIdLst>
    <p:sldId id="256" r:id="rId5"/>
    <p:sldId id="257" r:id="rId6"/>
    <p:sldId id="262" r:id="rId7"/>
    <p:sldId id="258" r:id="rId8"/>
    <p:sldId id="261" r:id="rId9"/>
    <p:sldId id="269" r:id="rId10"/>
    <p:sldId id="265" r:id="rId11"/>
    <p:sldId id="266" r:id="rId12"/>
    <p:sldId id="270" r:id="rId13"/>
    <p:sldId id="271" r:id="rId14"/>
    <p:sldId id="275" r:id="rId15"/>
    <p:sldId id="272" r:id="rId16"/>
    <p:sldId id="274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7244C-9BDB-4728-B0D4-F6E82324A8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E3976-88BD-4E8B-9FEE-19E097E9E5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2370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398A5A2C-8118-49EE-BFA9-81AA65EA594D}" type="datetimeFigureOut">
              <a:rPr lang="en-US" smtClean="0"/>
              <a:pPr/>
              <a:t>2/28/12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0213358-1F9B-4EAE-A844-8C2FD8867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tE4668aarck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hyperlink" Target="http://www.google.ca/imgres?imgurl=http://img1.photographersdirect.com/img/13429/wm/pd2209795.jpg&amp;imgrefurl=http://www.photographersdirect.com/buyers/stockphoto.asp?imageid=2209795&amp;usg=__5DQUIQMaHxJDYWIx6EHShWmnaDY=&amp;h=500&amp;w=335&amp;sz=65&amp;hl=en&amp;start=5&amp;zoom=0&amp;itbs=1&amp;tbnid=6trID0SmhRjieM:&amp;tbnh=130&amp;tbnw=87&amp;prev=/images?q=zinc+in+hydrochloric+acid&amp;hl=en&amp;safe=active&amp;gbv=2&amp;tbs=isch:1" TargetMode="External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Classifying Chemical Reactions</a:t>
            </a:r>
            <a:endParaRPr lang="en-US" dirty="0"/>
          </a:p>
        </p:txBody>
      </p:sp>
      <p:pic>
        <p:nvPicPr>
          <p:cNvPr id="14338" name="Picture 2" descr="http://widayanto84.files.wordpress.com/2010/05/chemical-rea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786058"/>
            <a:ext cx="386715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Two dancing couples switch partners!</a:t>
            </a:r>
            <a:endParaRPr lang="en-US" i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1631540" cy="239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357430"/>
            <a:ext cx="1481358" cy="206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357422" y="3071810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sp>
        <p:nvSpPr>
          <p:cNvPr id="8" name="Right Arrow 7"/>
          <p:cNvSpPr/>
          <p:nvPr/>
        </p:nvSpPr>
        <p:spPr>
          <a:xfrm>
            <a:off x="4429124" y="32146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285992"/>
            <a:ext cx="1579200" cy="206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000892" y="3071810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+</a:t>
            </a:r>
            <a:endParaRPr lang="en-US" sz="5400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2285992"/>
            <a:ext cx="1303330" cy="216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Arrow Connector 16"/>
          <p:cNvCxnSpPr/>
          <p:nvPr/>
        </p:nvCxnSpPr>
        <p:spPr>
          <a:xfrm rot="5400000" flipH="1" flipV="1">
            <a:off x="465109" y="4892685"/>
            <a:ext cx="92869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28662" y="5357826"/>
            <a:ext cx="228601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714612" y="4857760"/>
            <a:ext cx="100013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14348" y="550070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Switch places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 animBg="1"/>
      <p:bldP spid="1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hlinkClick r:id="rId2"/>
              </a:rPr>
              <a:t>Five Major Chemical </a:t>
            </a:r>
            <a:r>
              <a:rPr lang="en-US" b="1" dirty="0" smtClean="0">
                <a:hlinkClick r:id="rId2"/>
              </a:rPr>
              <a:t>Reactions</a:t>
            </a:r>
          </a:p>
          <a:p>
            <a:endParaRPr lang="en-US" dirty="0">
              <a:hlinkClick r:id="rId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YouTube</a:t>
            </a:r>
            <a:r>
              <a:rPr lang="en-US" dirty="0" smtClean="0"/>
              <a:t> 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43608" y="4509120"/>
            <a:ext cx="750558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4) Al + Fe(NO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3     </a:t>
            </a:r>
            <a:r>
              <a:rPr lang="en-US" dirty="0" smtClean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</a:t>
            </a:r>
            <a:r>
              <a:rPr lang="en-US" dirty="0" smtClean="0"/>
              <a:t>    Al(NO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en-US" dirty="0" smtClean="0"/>
              <a:t> + Fe       ______________________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71600" y="3645024"/>
            <a:ext cx="7390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3) 2KCl + </a:t>
            </a:r>
            <a:r>
              <a:rPr lang="en-US" b="1" dirty="0" err="1" smtClean="0"/>
              <a:t>Pb</a:t>
            </a:r>
            <a:r>
              <a:rPr lang="en-US" b="1" dirty="0" smtClean="0"/>
              <a:t>(NO</a:t>
            </a:r>
            <a:r>
              <a:rPr lang="en-US" b="1" baseline="-25000" dirty="0" smtClean="0"/>
              <a:t>3</a:t>
            </a:r>
            <a:r>
              <a:rPr lang="en-US" b="1" dirty="0" smtClean="0"/>
              <a:t>)</a:t>
            </a:r>
            <a:r>
              <a:rPr lang="en-US" b="1" baseline="-25000" dirty="0" smtClean="0"/>
              <a:t>2</a:t>
            </a:r>
            <a:r>
              <a:rPr lang="en-US" b="1" dirty="0" smtClean="0"/>
              <a:t> </a:t>
            </a:r>
            <a:r>
              <a:rPr lang="en-US" sz="2800" b="1" dirty="0" smtClean="0">
                <a:sym typeface="Symbol"/>
              </a:rPr>
              <a:t></a:t>
            </a:r>
            <a:r>
              <a:rPr lang="en-US" b="1" dirty="0" smtClean="0">
                <a:sym typeface="Symbol"/>
              </a:rPr>
              <a:t> </a:t>
            </a:r>
            <a:r>
              <a:rPr lang="en-US" b="1" dirty="0" smtClean="0"/>
              <a:t>2KNO</a:t>
            </a:r>
            <a:r>
              <a:rPr lang="en-US" b="1" baseline="-25000" dirty="0" smtClean="0"/>
              <a:t>3</a:t>
            </a:r>
            <a:r>
              <a:rPr lang="en-US" b="1" dirty="0" smtClean="0"/>
              <a:t> + PbCl</a:t>
            </a:r>
            <a:r>
              <a:rPr lang="en-US" b="1" baseline="-25000" dirty="0" smtClean="0"/>
              <a:t>2</a:t>
            </a:r>
            <a:r>
              <a:rPr lang="en-US" b="1" dirty="0" smtClean="0"/>
              <a:t>     ______________________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1600" y="2780928"/>
            <a:ext cx="73965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2) CuNO</a:t>
            </a:r>
            <a:r>
              <a:rPr lang="en-US" baseline="-25000" dirty="0" smtClean="0"/>
              <a:t>3</a:t>
            </a:r>
            <a:r>
              <a:rPr lang="en-US" dirty="0" smtClean="0"/>
              <a:t> + </a:t>
            </a:r>
            <a:r>
              <a:rPr lang="en-US" dirty="0" err="1" smtClean="0"/>
              <a:t>KCl</a:t>
            </a:r>
            <a:r>
              <a:rPr lang="en-US" dirty="0" smtClean="0"/>
              <a:t> </a:t>
            </a:r>
            <a:r>
              <a:rPr lang="en-US" sz="2800" dirty="0" smtClean="0">
                <a:sym typeface="Symbol"/>
              </a:rPr>
              <a:t>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KNO</a:t>
            </a:r>
            <a:r>
              <a:rPr lang="en-US" baseline="-25000" dirty="0" smtClean="0"/>
              <a:t>3</a:t>
            </a:r>
            <a:r>
              <a:rPr lang="en-US" dirty="0" smtClean="0"/>
              <a:t> + </a:t>
            </a:r>
            <a:r>
              <a:rPr lang="en-US" dirty="0" err="1" smtClean="0"/>
              <a:t>CuCl</a:t>
            </a:r>
            <a:r>
              <a:rPr lang="en-US" dirty="0" smtClean="0"/>
              <a:t>             ______________________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357298"/>
          </a:xfrm>
        </p:spPr>
        <p:txBody>
          <a:bodyPr>
            <a:normAutofit/>
          </a:bodyPr>
          <a:lstStyle/>
          <a:p>
            <a:r>
              <a:rPr lang="en-US" sz="2700" i="1" u="sng" dirty="0" smtClean="0">
                <a:solidFill>
                  <a:schemeClr val="tx1"/>
                </a:solidFill>
                <a:effectLst/>
                <a:uFill>
                  <a:solidFill>
                    <a:srgbClr val="92D050"/>
                  </a:solidFill>
                </a:uFill>
              </a:rPr>
              <a:t>Try these!!</a:t>
            </a:r>
            <a:r>
              <a:rPr lang="en-US" sz="2700" u="sng" dirty="0" smtClean="0">
                <a:solidFill>
                  <a:schemeClr val="tx1"/>
                </a:solidFill>
                <a:effectLst/>
                <a:uFill>
                  <a:solidFill>
                    <a:srgbClr val="92D050"/>
                  </a:solidFill>
                </a:uFill>
              </a:rPr>
              <a:t>:</a:t>
            </a:r>
            <a:r>
              <a:rPr lang="en-US" sz="27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92D050"/>
                  </a:solidFill>
                </a:uFill>
              </a:rPr>
              <a:t> Classify each of the following reactions as single or double displacement reactions.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192880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 displacement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285749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Double displacement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371703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Double displacement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458112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Single displacement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1772816"/>
            <a:ext cx="733726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Zn + AgNO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sz="2800" dirty="0" smtClean="0">
                <a:sym typeface="Symbol"/>
              </a:rPr>
              <a:t></a:t>
            </a:r>
            <a:r>
              <a:rPr lang="en-US" dirty="0" smtClean="0">
                <a:sym typeface="Symbol"/>
              </a:rPr>
              <a:t>      </a:t>
            </a:r>
            <a:r>
              <a:rPr lang="en-US" dirty="0" smtClean="0"/>
              <a:t>Zn(NO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+ Ag   _____________________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  <p:bldP spid="14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8478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·"/>
            </a:pPr>
            <a:r>
              <a:rPr lang="en-US" sz="2400" dirty="0" smtClean="0"/>
              <a:t>Combustion:  </a:t>
            </a:r>
          </a:p>
          <a:p>
            <a:r>
              <a:rPr lang="en-US" sz="2400" dirty="0" smtClean="0"/>
              <a:t>when a fuel reacts with oxygen releasing heat</a:t>
            </a:r>
          </a:p>
          <a:p>
            <a:r>
              <a:rPr lang="en-US" sz="24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56490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·"/>
            </a:pPr>
            <a:r>
              <a:rPr lang="en-US" sz="2400" dirty="0" smtClean="0"/>
              <a:t> Clean combustion produces: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           CARBON DIOXIDE </a:t>
            </a:r>
            <a:r>
              <a:rPr lang="en-US" sz="2400" dirty="0" smtClean="0"/>
              <a:t>and	 </a:t>
            </a:r>
            <a:r>
              <a:rPr lang="en-US" sz="2400" dirty="0" smtClean="0">
                <a:solidFill>
                  <a:srgbClr val="FF0000"/>
                </a:solidFill>
              </a:rPr>
              <a:t>WATER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Combustion of a Hydrocarbon </a:t>
            </a:r>
            <a:br>
              <a:rPr lang="en-US" sz="3600" dirty="0" smtClean="0"/>
            </a:br>
            <a:r>
              <a:rPr lang="en-US" sz="3600" dirty="0" smtClean="0"/>
              <a:t>                        Fuel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22108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·"/>
            </a:pPr>
            <a:r>
              <a:rPr lang="en-US" sz="2400" dirty="0" smtClean="0"/>
              <a:t>Example: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               CH</a:t>
            </a:r>
            <a:r>
              <a:rPr lang="en-US" sz="2400" baseline="-250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>
                <a:solidFill>
                  <a:srgbClr val="FF0000"/>
                </a:solidFill>
              </a:rPr>
              <a:t>  + O</a:t>
            </a:r>
            <a:r>
              <a:rPr lang="en-US" sz="2400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 CO</a:t>
            </a:r>
            <a:r>
              <a:rPr lang="en-US" sz="2400" baseline="-25000" dirty="0" smtClean="0">
                <a:solidFill>
                  <a:srgbClr val="FF0000"/>
                </a:solidFill>
                <a:sym typeface="Symbol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+ 2H</a:t>
            </a:r>
            <a:r>
              <a:rPr lang="en-US" sz="2400" baseline="-25000" dirty="0" smtClean="0">
                <a:solidFill>
                  <a:srgbClr val="FF0000"/>
                </a:solidFill>
                <a:sym typeface="Symbol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O</a:t>
            </a:r>
          </a:p>
          <a:p>
            <a:r>
              <a:rPr lang="en-US" sz="2400" dirty="0" smtClean="0">
                <a:solidFill>
                  <a:srgbClr val="FF0000"/>
                </a:solidFill>
                <a:sym typeface="Symbol"/>
              </a:rPr>
              <a:t>            (methane)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upload.wikimedia.org/wikipedia/commons/4/4e/Burning_Bunsen_bu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533570" cy="338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Types of Chemical Reactions Chart</a:t>
            </a:r>
          </a:p>
          <a:p>
            <a:endParaRPr lang="en-US" dirty="0" smtClean="0"/>
          </a:p>
          <a:p>
            <a:r>
              <a:rPr lang="en-US" dirty="0" smtClean="0"/>
              <a:t>2) Worksheet: Types of Chemical Reactions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ym typeface="Symbol"/>
              </a:rPr>
              <a:t> </a:t>
            </a:r>
            <a:r>
              <a:rPr lang="en-US" sz="3100" dirty="0" smtClean="0"/>
              <a:t>It may seem like there are many different ways that chemicals can react!</a:t>
            </a:r>
            <a:endParaRPr lang="en-US" sz="31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5720" y="4714884"/>
            <a:ext cx="8686800" cy="11430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mbol"/>
              <a:buChar char="·"/>
              <a:tabLst/>
              <a:defRPr/>
            </a:pPr>
            <a:endParaRPr kumimoji="0" lang="en-US" sz="3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8596" y="4357694"/>
            <a:ext cx="8072494" cy="1285884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Symbol"/>
              <a:buChar char="·"/>
              <a:tabLst/>
              <a:defRPr/>
            </a:pPr>
            <a:r>
              <a:rPr lang="en-US" sz="24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In fact, chemists have determined that are FOUR main ways that chemicals interact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 descr="http://www.scienceclarified.com/images/uesc_09_img0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2044744" cy="2643206"/>
          </a:xfrm>
          <a:prstGeom prst="rect">
            <a:avLst/>
          </a:prstGeom>
          <a:noFill/>
        </p:spPr>
      </p:pic>
      <p:pic>
        <p:nvPicPr>
          <p:cNvPr id="13316" name="Picture 4" descr="http://c.photoshelter.com/img-get/I0000HugOcjsXi1Y/s/750/Fphoto-63940804B-6R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357298"/>
            <a:ext cx="1741944" cy="2571768"/>
          </a:xfrm>
          <a:prstGeom prst="rect">
            <a:avLst/>
          </a:prstGeom>
          <a:noFill/>
        </p:spPr>
      </p:pic>
      <p:pic>
        <p:nvPicPr>
          <p:cNvPr id="13320" name="Picture 8" descr="http://farm1.static.flickr.com/5/8633092_4461d088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3" y="1285860"/>
            <a:ext cx="2000835" cy="2571768"/>
          </a:xfrm>
          <a:prstGeom prst="rect">
            <a:avLst/>
          </a:prstGeom>
          <a:noFill/>
        </p:spPr>
      </p:pic>
      <p:pic>
        <p:nvPicPr>
          <p:cNvPr id="13324" name="Picture 12" descr="http://t0.gstatic.com/images?q=tbn:6trID0SmhRjieM:http://img1.photographersdirect.com/img/13429/wm/pd220979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1285860"/>
            <a:ext cx="1714512" cy="2561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7356" y="1571612"/>
            <a:ext cx="6829444" cy="452596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sz="4400" dirty="0" smtClean="0"/>
              <a:t> Synthesis</a:t>
            </a:r>
          </a:p>
          <a:p>
            <a:pPr>
              <a:buFont typeface="Symbol" pitchFamily="18" charset="2"/>
              <a:buChar char="·"/>
            </a:pPr>
            <a:r>
              <a:rPr lang="en-US" sz="4400" dirty="0" smtClean="0"/>
              <a:t> Decomposition</a:t>
            </a:r>
          </a:p>
          <a:p>
            <a:pPr>
              <a:buFont typeface="Symbol" pitchFamily="18" charset="2"/>
              <a:buChar char="·"/>
            </a:pPr>
            <a:r>
              <a:rPr lang="en-US" sz="4400" dirty="0" smtClean="0"/>
              <a:t> Single Displacement</a:t>
            </a:r>
          </a:p>
          <a:p>
            <a:pPr>
              <a:buFont typeface="Symbol" pitchFamily="18" charset="2"/>
              <a:buChar char="·"/>
            </a:pPr>
            <a:r>
              <a:rPr lang="en-US" sz="4400" dirty="0" smtClean="0"/>
              <a:t> Double Displacement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Four main types of reactions: </a:t>
            </a:r>
            <a:endParaRPr lang="en-US" sz="28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79512" y="4365104"/>
            <a:ext cx="8712968" cy="18002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We will also learn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about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baseline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</a:t>
            </a:r>
            <a:r>
              <a:rPr lang="en-US" sz="3200" b="1" baseline="0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Combustion of a Hydrocarbon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heavy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Synthesis Reactions: </a:t>
            </a:r>
            <a:endParaRPr lang="en-US" u="heavy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478433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71604" y="1428736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   +    </a:t>
            </a:r>
            <a:r>
              <a:rPr lang="en-US" sz="3600" b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B     </a:t>
            </a:r>
            <a:r>
              <a:rPr lang="en-US" sz="3600" b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AB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428596" y="5143512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Symbol"/>
              <a:buChar char="·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Example: 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1"/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		   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2Mg  + O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2MgO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endParaRPr lang="en-US" sz="3600" dirty="0"/>
          </a:p>
        </p:txBody>
      </p:sp>
      <p:sp>
        <p:nvSpPr>
          <p:cNvPr id="9" name="Rectangle 8"/>
          <p:cNvSpPr/>
          <p:nvPr/>
        </p:nvSpPr>
        <p:spPr>
          <a:xfrm>
            <a:off x="142844" y="2928934"/>
            <a:ext cx="87868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1"/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Two elements combine to form a compound</a:t>
            </a:r>
          </a:p>
          <a:p>
            <a:pPr lvl="1"/>
            <a:r>
              <a:rPr lang="en-US" sz="28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                            or </a:t>
            </a:r>
          </a:p>
          <a:p>
            <a:pPr lvl="1"/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two small compounds form a larger compound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heavy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Decomposition Reactions: </a:t>
            </a:r>
            <a:endParaRPr lang="en-US" u="heavy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3429000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 larger compound breaks down into 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two elements or two smaller compounds. 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143108" y="1428736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AB   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 A   +   B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500034" y="4643446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Symbol"/>
              <a:buChar char="·"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Example: 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1"/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		   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2H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O 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2H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  + O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endParaRPr lang="en-US" sz="36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071678"/>
            <a:ext cx="535785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en-US" sz="2400" i="1" u="sng" dirty="0" smtClean="0">
                <a:solidFill>
                  <a:schemeClr val="tx1"/>
                </a:solidFill>
                <a:effectLst/>
                <a:uFill>
                  <a:solidFill>
                    <a:srgbClr val="92D050"/>
                  </a:solidFill>
                </a:uFill>
              </a:rPr>
              <a:t/>
            </a:r>
            <a:br>
              <a:rPr lang="en-US" sz="2400" i="1" u="sng" dirty="0" smtClean="0">
                <a:solidFill>
                  <a:schemeClr val="tx1"/>
                </a:solidFill>
                <a:effectLst/>
                <a:uFill>
                  <a:solidFill>
                    <a:srgbClr val="92D050"/>
                  </a:solidFill>
                </a:uFill>
              </a:rPr>
            </a:br>
            <a:r>
              <a:rPr lang="en-US" sz="2400" i="1" u="sng" dirty="0" smtClean="0">
                <a:solidFill>
                  <a:schemeClr val="tx1"/>
                </a:solidFill>
                <a:effectLst/>
                <a:uFill>
                  <a:solidFill>
                    <a:srgbClr val="92D050"/>
                  </a:solidFill>
                </a:uFill>
              </a:rPr>
              <a:t>Try These!!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92D050"/>
                  </a:solidFill>
                </a:uFill>
              </a:rPr>
              <a:t>     Classify each of the following reactions as synthesis or decomposition reactions.  </a:t>
            </a:r>
            <a:b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92D050"/>
                  </a:solidFill>
                </a:uFill>
              </a:rPr>
            </a:b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214554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1)</a:t>
            </a:r>
            <a:r>
              <a:rPr lang="en-US" dirty="0" smtClean="0"/>
              <a:t>    </a:t>
            </a:r>
            <a:r>
              <a:rPr lang="en-US" sz="2800" dirty="0" smtClean="0"/>
              <a:t>2H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+ O</a:t>
            </a:r>
            <a:r>
              <a:rPr lang="en-US" sz="2800" baseline="-25000" dirty="0" smtClean="0"/>
              <a:t>2</a:t>
            </a:r>
            <a:r>
              <a:rPr lang="en-US" sz="2800" dirty="0" smtClean="0">
                <a:sym typeface="Symbol"/>
              </a:rPr>
              <a:t>  2H</a:t>
            </a:r>
            <a:r>
              <a:rPr lang="en-US" sz="2800" baseline="-25000" dirty="0" smtClean="0">
                <a:sym typeface="Symbol"/>
              </a:rPr>
              <a:t>2</a:t>
            </a:r>
            <a:r>
              <a:rPr lang="en-US" sz="2800" dirty="0" smtClean="0">
                <a:sym typeface="Symbol"/>
              </a:rPr>
              <a:t>O</a:t>
            </a:r>
            <a:r>
              <a:rPr lang="en-US" sz="2800" baseline="-25000" dirty="0" smtClean="0">
                <a:sym typeface="Symbol"/>
              </a:rPr>
              <a:t>                        </a:t>
            </a:r>
            <a:r>
              <a:rPr lang="en-US" dirty="0" smtClean="0">
                <a:sym typeface="Symbol"/>
              </a:rPr>
              <a:t>____________________</a:t>
            </a:r>
            <a:r>
              <a:rPr lang="en-US" baseline="-25000" dirty="0" smtClean="0">
                <a:sym typeface="Symbol"/>
              </a:rPr>
              <a:t>           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3071810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)    Na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CO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/>
              </a:rPr>
              <a:t>   Na</a:t>
            </a:r>
            <a:r>
              <a:rPr lang="en-US" sz="2800" baseline="-25000" dirty="0" smtClean="0">
                <a:sym typeface="Symbol"/>
              </a:rPr>
              <a:t>2</a:t>
            </a:r>
            <a:r>
              <a:rPr lang="en-US" sz="2800" dirty="0" smtClean="0">
                <a:sym typeface="Symbol"/>
              </a:rPr>
              <a:t>O   +CO</a:t>
            </a:r>
            <a:r>
              <a:rPr lang="en-US" sz="2800" baseline="-25000" dirty="0" smtClean="0">
                <a:sym typeface="Symbol"/>
              </a:rPr>
              <a:t>2</a:t>
            </a:r>
            <a:r>
              <a:rPr lang="en-US" sz="2800" dirty="0" smtClean="0"/>
              <a:t>     </a:t>
            </a:r>
            <a:r>
              <a:rPr lang="en-US" dirty="0" smtClean="0">
                <a:sym typeface="Symbol"/>
              </a:rPr>
              <a:t>_____________________</a:t>
            </a:r>
            <a:r>
              <a:rPr lang="en-US" baseline="-25000" dirty="0" smtClean="0">
                <a:sym typeface="Symbol"/>
              </a:rPr>
              <a:t>                 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3929066"/>
            <a:ext cx="85011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3) </a:t>
            </a:r>
            <a:r>
              <a:rPr lang="en-US" sz="2000" b="1" dirty="0" smtClean="0"/>
              <a:t>Hydrogen Peroxide</a:t>
            </a:r>
            <a:r>
              <a:rPr lang="en-US" sz="2000" b="1" dirty="0" smtClean="0">
                <a:sym typeface="Symbol"/>
              </a:rPr>
              <a:t>  Water + Oxygen Gas</a:t>
            </a:r>
            <a:r>
              <a:rPr lang="en-US" sz="2000" b="1" dirty="0" smtClean="0"/>
              <a:t>      </a:t>
            </a:r>
            <a:r>
              <a:rPr lang="en-US" dirty="0" smtClean="0">
                <a:sym typeface="Symbol"/>
              </a:rPr>
              <a:t>__________________</a:t>
            </a:r>
          </a:p>
          <a:p>
            <a:r>
              <a:rPr lang="en-US" baseline="-25000" dirty="0">
                <a:sym typeface="Symbol"/>
              </a:rPr>
              <a:t> </a:t>
            </a:r>
            <a:r>
              <a:rPr lang="en-US" baseline="-25000" dirty="0" smtClean="0">
                <a:sym typeface="Symbol"/>
              </a:rPr>
              <a:t>              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478632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</a:t>
            </a:r>
            <a:r>
              <a:rPr lang="en-US" sz="2800" dirty="0" smtClean="0"/>
              <a:t>) </a:t>
            </a:r>
            <a:r>
              <a:rPr lang="en-US" sz="2000" b="1" dirty="0" smtClean="0"/>
              <a:t>Sodium   + Chlorine gas</a:t>
            </a:r>
            <a:r>
              <a:rPr lang="en-US" sz="2000" b="1" dirty="0" smtClean="0">
                <a:sym typeface="Symbol"/>
              </a:rPr>
              <a:t>   Sodium Chloride</a:t>
            </a:r>
            <a:r>
              <a:rPr lang="en-US" sz="2000" b="1" dirty="0" smtClean="0"/>
              <a:t>   </a:t>
            </a:r>
            <a:r>
              <a:rPr lang="en-US" dirty="0" smtClean="0">
                <a:sym typeface="Symbol"/>
              </a:rPr>
              <a:t>__________________</a:t>
            </a:r>
            <a:r>
              <a:rPr lang="en-US" baseline="-25000" dirty="0" smtClean="0">
                <a:sym typeface="Symbol"/>
              </a:rPr>
              <a:t>             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29388" y="214311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Synthesis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388" y="300037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Decomposition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16" y="392906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Decomposition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5140" y="478632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Synthesis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heavy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Single Displacement Reactions: </a:t>
            </a:r>
            <a:endParaRPr lang="en-US" u="heavy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3643314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An element takes the place of another element in a compound. 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357290" y="1357298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  + BC   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 AC  + B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428596" y="4786322"/>
            <a:ext cx="8072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Symbol"/>
              <a:buChar char="·"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Example: 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1"/>
            <a:r>
              <a:rPr lang="en-US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Zn + 2HCl 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ZnCl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  + H</a:t>
            </a:r>
            <a:r>
              <a:rPr lang="en-US" sz="36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2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endParaRPr lang="en-US" sz="36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14554"/>
            <a:ext cx="22542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14554"/>
            <a:ext cx="2428892" cy="103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2285992"/>
            <a:ext cx="857256" cy="63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143636" y="407194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Zinc has “kicked out” the hydrogen!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rot="10800000" flipV="1">
            <a:off x="4929190" y="4672106"/>
            <a:ext cx="1214446" cy="4714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1750993" y="3178173"/>
            <a:ext cx="643736" cy="23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71670" y="3500438"/>
            <a:ext cx="114300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2892413" y="3178967"/>
            <a:ext cx="64373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5159" y="1644172"/>
            <a:ext cx="2943225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0930" y="1814576"/>
            <a:ext cx="4295775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350594"/>
            <a:ext cx="7829576" cy="846158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Another way to think of this!...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70520" y="1196752"/>
            <a:ext cx="7829576" cy="846158"/>
          </a:xfrm>
          <a:prstGeom prst="rect">
            <a:avLst/>
          </a:prstGeom>
        </p:spPr>
        <p:txBody>
          <a:bodyPr vert="horz" rtlCol="0" anchor="ctr">
            <a:normAutofit fontScale="7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One partner in a dancing</a:t>
            </a:r>
            <a:r>
              <a:rPr kumimoji="0" lang="en-US" sz="4100" b="1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couple</a:t>
            </a:r>
            <a:r>
              <a:rPr kumimoji="0" lang="en-US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gets</a:t>
            </a:r>
            <a:r>
              <a:rPr kumimoji="0" lang="en-US" sz="4100" b="1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“</a:t>
            </a:r>
            <a:r>
              <a:rPr kumimoji="0" lang="en-US" sz="4100" b="1" i="1" u="none" strike="noStrike" kern="120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bumpe</a:t>
            </a:r>
            <a:r>
              <a:rPr lang="en-US" sz="4100" b="1" i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d out” by a stronger dancer!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907704" y="5435082"/>
            <a:ext cx="3762388" cy="846158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Penguin “bumps out” mouse to dance with monkey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!</a:t>
            </a:r>
            <a:endParaRPr kumimoji="0" lang="en-US" sz="28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heavy" dirty="0" smtClean="0">
                <a:solidFill>
                  <a:schemeClr val="tx1"/>
                </a:solidFill>
                <a:uFill>
                  <a:solidFill>
                    <a:srgbClr val="92D050"/>
                  </a:solidFill>
                </a:uFill>
              </a:rPr>
              <a:t>Double Displacement Reactions: </a:t>
            </a:r>
            <a:endParaRPr lang="en-US" u="heavy" dirty="0">
              <a:solidFill>
                <a:schemeClr val="tx1"/>
              </a:solidFill>
              <a:uFill>
                <a:solidFill>
                  <a:srgbClr val="92D050"/>
                </a:solidFill>
              </a:u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2910" y="3571876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Elements in different compounds switch places. 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357290" y="1357298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AB  + CD   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CB  + AD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642910" y="4714884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Symbol"/>
              <a:buChar char="·"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Example: </a:t>
            </a:r>
            <a:endParaRPr lang="en-US" sz="28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  <a:p>
            <a:pPr lvl="1"/>
            <a:r>
              <a:rPr lang="en-US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  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NaCl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+ AgNO</a:t>
            </a:r>
            <a:r>
              <a:rPr lang="en-US" sz="32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3  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  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AgCl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 +NaNO</a:t>
            </a:r>
            <a:r>
              <a:rPr lang="en-US" sz="3200" b="1" baseline="-2500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sym typeface="Symbol"/>
              </a:rPr>
              <a:t>3</a:t>
            </a:r>
            <a:endParaRPr lang="en-US" sz="3200" baseline="-25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71678"/>
            <a:ext cx="640158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Arrow Connector 13"/>
          <p:cNvCxnSpPr/>
          <p:nvPr/>
        </p:nvCxnSpPr>
        <p:spPr>
          <a:xfrm flipV="1">
            <a:off x="5072066" y="4643446"/>
            <a:ext cx="1143008" cy="42862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86512" y="4143380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Sodium and silver have switched places!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1608117" y="3106735"/>
            <a:ext cx="500066" cy="158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57356" y="3357562"/>
            <a:ext cx="1857388" cy="1588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465505" y="3106735"/>
            <a:ext cx="500066" cy="158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31FE369C82414990F8C62465E8E0DC" ma:contentTypeVersion="0" ma:contentTypeDescription="Create a new document." ma:contentTypeScope="" ma:versionID="cc2ede3edb9dfb4c1f36e8ad71fb738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73E306E-EEDB-44AB-A8DB-B7092C9487E2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FB57DEE-978D-486F-84EC-34F2C1C8A8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EA2949-0244-42CD-87BF-D20A429224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392</TotalTime>
  <Words>468</Words>
  <Application>Microsoft Office PowerPoint</Application>
  <PresentationFormat>On-screen Show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Classifying Chemical Reactions</vt:lpstr>
      <vt:lpstr> It may seem like there are many different ways that chemicals can react!</vt:lpstr>
      <vt:lpstr>Four main types of reactions: </vt:lpstr>
      <vt:lpstr>Synthesis Reactions: </vt:lpstr>
      <vt:lpstr>Decomposition Reactions: </vt:lpstr>
      <vt:lpstr> Try These!!     Classify each of the following reactions as synthesis or decomposition reactions.   </vt:lpstr>
      <vt:lpstr>Single Displacement Reactions: </vt:lpstr>
      <vt:lpstr>Another way to think of this!...</vt:lpstr>
      <vt:lpstr>Double Displacement Reactions: </vt:lpstr>
      <vt:lpstr>Two dancing couples switch partners!</vt:lpstr>
      <vt:lpstr>YouTube Video</vt:lpstr>
      <vt:lpstr>Try these!!: Classify each of the following reactions as single or double displacement reactions. </vt:lpstr>
      <vt:lpstr>Combustion of a Hydrocarbon                          Fuel</vt:lpstr>
      <vt:lpstr>Assignment:</vt:lpstr>
    </vt:vector>
  </TitlesOfParts>
  <Company>Peel District School Board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Classifying Chemical Reactions</dc:title>
  <dc:creator>PeelUser</dc:creator>
  <cp:lastModifiedBy>Dorothy Hsia</cp:lastModifiedBy>
  <cp:revision>41</cp:revision>
  <dcterms:created xsi:type="dcterms:W3CDTF">2012-02-28T16:23:08Z</dcterms:created>
  <dcterms:modified xsi:type="dcterms:W3CDTF">2012-02-28T16:34:43Z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0x010100CD31FE369C82414990F8C62465E8E0DC</vt:lpwstr>
  </property>
</Properties>
</file>